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2" r:id="rId9"/>
    <p:sldId id="263" r:id="rId10"/>
    <p:sldId id="264" r:id="rId11"/>
    <p:sldId id="265" r:id="rId12"/>
    <p:sldId id="266" r:id="rId13"/>
    <p:sldId id="269" r:id="rId14"/>
    <p:sldId id="267" r:id="rId15"/>
    <p:sldId id="268" r:id="rId16"/>
    <p:sldId id="270" r:id="rId17"/>
    <p:sldId id="271"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4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F069FE-D3D9-4E85-9F9B-3082DACB00DB}"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5F179-2917-4005-A5B9-9FE0D7E8BF93}" type="slidenum">
              <a:rPr lang="en-US" smtClean="0"/>
              <a:t>‹#›</a:t>
            </a:fld>
            <a:endParaRPr lang="en-US"/>
          </a:p>
        </p:txBody>
      </p:sp>
    </p:spTree>
    <p:extLst>
      <p:ext uri="{BB962C8B-B14F-4D97-AF65-F5344CB8AC3E}">
        <p14:creationId xmlns:p14="http://schemas.microsoft.com/office/powerpoint/2010/main" val="384049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F069FE-D3D9-4E85-9F9B-3082DACB00DB}"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5F179-2917-4005-A5B9-9FE0D7E8BF93}" type="slidenum">
              <a:rPr lang="en-US" smtClean="0"/>
              <a:t>‹#›</a:t>
            </a:fld>
            <a:endParaRPr lang="en-US"/>
          </a:p>
        </p:txBody>
      </p:sp>
    </p:spTree>
    <p:extLst>
      <p:ext uri="{BB962C8B-B14F-4D97-AF65-F5344CB8AC3E}">
        <p14:creationId xmlns:p14="http://schemas.microsoft.com/office/powerpoint/2010/main" val="310753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F069FE-D3D9-4E85-9F9B-3082DACB00DB}"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5F179-2917-4005-A5B9-9FE0D7E8BF93}" type="slidenum">
              <a:rPr lang="en-US" smtClean="0"/>
              <a:t>‹#›</a:t>
            </a:fld>
            <a:endParaRPr lang="en-US"/>
          </a:p>
        </p:txBody>
      </p:sp>
    </p:spTree>
    <p:extLst>
      <p:ext uri="{BB962C8B-B14F-4D97-AF65-F5344CB8AC3E}">
        <p14:creationId xmlns:p14="http://schemas.microsoft.com/office/powerpoint/2010/main" val="307171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F069FE-D3D9-4E85-9F9B-3082DACB00DB}"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5F179-2917-4005-A5B9-9FE0D7E8BF93}" type="slidenum">
              <a:rPr lang="en-US" smtClean="0"/>
              <a:t>‹#›</a:t>
            </a:fld>
            <a:endParaRPr lang="en-US"/>
          </a:p>
        </p:txBody>
      </p:sp>
    </p:spTree>
    <p:extLst>
      <p:ext uri="{BB962C8B-B14F-4D97-AF65-F5344CB8AC3E}">
        <p14:creationId xmlns:p14="http://schemas.microsoft.com/office/powerpoint/2010/main" val="154020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F069FE-D3D9-4E85-9F9B-3082DACB00DB}"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5F179-2917-4005-A5B9-9FE0D7E8BF93}" type="slidenum">
              <a:rPr lang="en-US" smtClean="0"/>
              <a:t>‹#›</a:t>
            </a:fld>
            <a:endParaRPr lang="en-US"/>
          </a:p>
        </p:txBody>
      </p:sp>
    </p:spTree>
    <p:extLst>
      <p:ext uri="{BB962C8B-B14F-4D97-AF65-F5344CB8AC3E}">
        <p14:creationId xmlns:p14="http://schemas.microsoft.com/office/powerpoint/2010/main" val="153931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F069FE-D3D9-4E85-9F9B-3082DACB00DB}"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5F179-2917-4005-A5B9-9FE0D7E8BF93}" type="slidenum">
              <a:rPr lang="en-US" smtClean="0"/>
              <a:t>‹#›</a:t>
            </a:fld>
            <a:endParaRPr lang="en-US"/>
          </a:p>
        </p:txBody>
      </p:sp>
    </p:spTree>
    <p:extLst>
      <p:ext uri="{BB962C8B-B14F-4D97-AF65-F5344CB8AC3E}">
        <p14:creationId xmlns:p14="http://schemas.microsoft.com/office/powerpoint/2010/main" val="136721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F069FE-D3D9-4E85-9F9B-3082DACB00DB}"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B5F179-2917-4005-A5B9-9FE0D7E8BF93}" type="slidenum">
              <a:rPr lang="en-US" smtClean="0"/>
              <a:t>‹#›</a:t>
            </a:fld>
            <a:endParaRPr lang="en-US"/>
          </a:p>
        </p:txBody>
      </p:sp>
    </p:spTree>
    <p:extLst>
      <p:ext uri="{BB962C8B-B14F-4D97-AF65-F5344CB8AC3E}">
        <p14:creationId xmlns:p14="http://schemas.microsoft.com/office/powerpoint/2010/main" val="67205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F069FE-D3D9-4E85-9F9B-3082DACB00DB}"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B5F179-2917-4005-A5B9-9FE0D7E8BF93}" type="slidenum">
              <a:rPr lang="en-US" smtClean="0"/>
              <a:t>‹#›</a:t>
            </a:fld>
            <a:endParaRPr lang="en-US"/>
          </a:p>
        </p:txBody>
      </p:sp>
    </p:spTree>
    <p:extLst>
      <p:ext uri="{BB962C8B-B14F-4D97-AF65-F5344CB8AC3E}">
        <p14:creationId xmlns:p14="http://schemas.microsoft.com/office/powerpoint/2010/main" val="344260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069FE-D3D9-4E85-9F9B-3082DACB00DB}"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B5F179-2917-4005-A5B9-9FE0D7E8BF93}" type="slidenum">
              <a:rPr lang="en-US" smtClean="0"/>
              <a:t>‹#›</a:t>
            </a:fld>
            <a:endParaRPr lang="en-US"/>
          </a:p>
        </p:txBody>
      </p:sp>
    </p:spTree>
    <p:extLst>
      <p:ext uri="{BB962C8B-B14F-4D97-AF65-F5344CB8AC3E}">
        <p14:creationId xmlns:p14="http://schemas.microsoft.com/office/powerpoint/2010/main" val="168097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F069FE-D3D9-4E85-9F9B-3082DACB00DB}"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5F179-2917-4005-A5B9-9FE0D7E8BF93}" type="slidenum">
              <a:rPr lang="en-US" smtClean="0"/>
              <a:t>‹#›</a:t>
            </a:fld>
            <a:endParaRPr lang="en-US"/>
          </a:p>
        </p:txBody>
      </p:sp>
    </p:spTree>
    <p:extLst>
      <p:ext uri="{BB962C8B-B14F-4D97-AF65-F5344CB8AC3E}">
        <p14:creationId xmlns:p14="http://schemas.microsoft.com/office/powerpoint/2010/main" val="243880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F069FE-D3D9-4E85-9F9B-3082DACB00DB}"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5F179-2917-4005-A5B9-9FE0D7E8BF93}" type="slidenum">
              <a:rPr lang="en-US" smtClean="0"/>
              <a:t>‹#›</a:t>
            </a:fld>
            <a:endParaRPr lang="en-US"/>
          </a:p>
        </p:txBody>
      </p:sp>
    </p:spTree>
    <p:extLst>
      <p:ext uri="{BB962C8B-B14F-4D97-AF65-F5344CB8AC3E}">
        <p14:creationId xmlns:p14="http://schemas.microsoft.com/office/powerpoint/2010/main" val="105449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069FE-D3D9-4E85-9F9B-3082DACB00DB}" type="datetimeFigureOut">
              <a:rPr lang="en-US" smtClean="0"/>
              <a:t>5/9/2018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5F179-2917-4005-A5B9-9FE0D7E8BF93}" type="slidenum">
              <a:rPr lang="en-US" smtClean="0"/>
              <a:t>‹#›</a:t>
            </a:fld>
            <a:endParaRPr lang="en-US"/>
          </a:p>
        </p:txBody>
      </p:sp>
    </p:spTree>
    <p:extLst>
      <p:ext uri="{BB962C8B-B14F-4D97-AF65-F5344CB8AC3E}">
        <p14:creationId xmlns:p14="http://schemas.microsoft.com/office/powerpoint/2010/main" val="444879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policylink.org/sites/default/files/pl-report-oak-housing-070715.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zillow.mediaroom.com/2018-04-11-Black-Homebuyers-Could-Afford-55-Percent-of-U-S-Homes-for-Sale-in-201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acphd.org/media/144757/lduc-execsum.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cphd.org/media/144757/lduc-execsum.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Color of Law and the Geography of Opportunity in West Oakland</a:t>
            </a:r>
            <a:endParaRPr lang="en-US" dirty="0"/>
          </a:p>
        </p:txBody>
      </p:sp>
      <p:sp>
        <p:nvSpPr>
          <p:cNvPr id="3" name="Subtitle 2"/>
          <p:cNvSpPr>
            <a:spLocks noGrp="1"/>
          </p:cNvSpPr>
          <p:nvPr>
            <p:ph type="subTitle" idx="1"/>
          </p:nvPr>
        </p:nvSpPr>
        <p:spPr/>
        <p:txBody>
          <a:bodyPr/>
          <a:lstStyle/>
          <a:p>
            <a:r>
              <a:rPr lang="en-US" dirty="0" err="1" smtClean="0"/>
              <a:t>SoBEO</a:t>
            </a:r>
            <a:endParaRPr lang="en-US" dirty="0"/>
          </a:p>
        </p:txBody>
      </p:sp>
    </p:spTree>
    <p:extLst>
      <p:ext uri="{BB962C8B-B14F-4D97-AF65-F5344CB8AC3E}">
        <p14:creationId xmlns:p14="http://schemas.microsoft.com/office/powerpoint/2010/main" val="1121287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Scar in the Middle of the Black Community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1" y="1433414"/>
            <a:ext cx="6705600" cy="5090937"/>
          </a:xfrm>
        </p:spPr>
      </p:pic>
    </p:spTree>
    <p:extLst>
      <p:ext uri="{BB962C8B-B14F-4D97-AF65-F5344CB8AC3E}">
        <p14:creationId xmlns:p14="http://schemas.microsoft.com/office/powerpoint/2010/main" val="27995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Redevelopment Helps the Suburbs not the West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The construction of the Cypress freeway portion of I-880 further upset West Oakland. This project, completed in 1958, demolished properties through the neighborhood in a north-south strip, pushing families out and physically segregating the westernmost section from the rest of the city. : THE CHANGING FACE OF OAKLAND 1945-199O</a:t>
            </a:r>
            <a:endParaRPr lang="en-US" dirty="0"/>
          </a:p>
          <a:p>
            <a:r>
              <a:rPr lang="en-US" b="1" dirty="0"/>
              <a:t>between 1960-66, urban renewal, freeway construction, BART construction, and other government action destroyed over 7,000 housing units in Oakland, almost 5,100\ of which were located in West Oakland</a:t>
            </a:r>
            <a:r>
              <a:rPr lang="en-US" dirty="0"/>
              <a:t>[12]</a:t>
            </a:r>
            <a:r>
              <a:rPr lang="en-US" b="1" dirty="0"/>
              <a:t>.</a:t>
            </a:r>
            <a:endParaRPr lang="en-US" dirty="0"/>
          </a:p>
          <a:p>
            <a:endParaRPr lang="en-US" dirty="0"/>
          </a:p>
        </p:txBody>
      </p:sp>
    </p:spTree>
    <p:extLst>
      <p:ext uri="{BB962C8B-B14F-4D97-AF65-F5344CB8AC3E}">
        <p14:creationId xmlns:p14="http://schemas.microsoft.com/office/powerpoint/2010/main" val="129585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Policy Hurt</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The Housing Act of 1949, under eminent domain, condemned to destruction the homes of Blacks that had fallen to disrepair. Dozens of blocks of homes were bulldozed to the ground to make room for housing projects like Acorn, which alone displaced approximately nine thousand residents. Four hundred more homes and business were demolished in 1960 to make room for the construction of a U.S Postal Service distribution center .(19) The Black residents that were once pushed into West Oakland were now being forced out, taking with them the wealth and culture that created the allure of Seventh Street.</a:t>
            </a:r>
            <a:endParaRPr lang="en-US" dirty="0"/>
          </a:p>
          <a:p>
            <a:r>
              <a:rPr lang="en-US" b="1" dirty="0"/>
              <a:t> </a:t>
            </a:r>
            <a:endParaRPr lang="en-US" dirty="0"/>
          </a:p>
          <a:p>
            <a:r>
              <a:rPr lang="en-US" dirty="0"/>
              <a:t>http://www.foundsf.org/index.php?title=The_Rise_and_Fall_of_Seventh_Street_in_Oakland</a:t>
            </a:r>
          </a:p>
          <a:p>
            <a:endParaRPr lang="en-US" dirty="0"/>
          </a:p>
        </p:txBody>
      </p:sp>
    </p:spTree>
    <p:extLst>
      <p:ext uri="{BB962C8B-B14F-4D97-AF65-F5344CB8AC3E}">
        <p14:creationId xmlns:p14="http://schemas.microsoft.com/office/powerpoint/2010/main" val="93714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FHA Created the Ghetto</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Important </a:t>
            </a:r>
            <a:r>
              <a:rPr lang="en-US" b="1" dirty="0"/>
              <a:t>precedents were made in housing stock patterns and in racial segregation of housing units. The FHA promoted construction of all-white suburban developments, and were not afraid to use racial covenants to carefully control the racial composition in the new developments. This left the numerous new black families of Oakland with few options. Overcrowding in West Oakland, the traditional black hub of the city, became a problem: instance of overcrowding doubled in West Oakland between 1940 and 1950 </a:t>
            </a:r>
            <a:r>
              <a:rPr lang="en-US" dirty="0"/>
              <a:t>[5].</a:t>
            </a:r>
            <a:r>
              <a:rPr lang="en-US" b="1" dirty="0"/>
              <a:t> Racial homogeneity increased in West Oakland as well: </a:t>
            </a:r>
            <a:r>
              <a:rPr lang="en-US" dirty="0"/>
              <a:t>THE CHANGING FACE OF OAKLAND 1945-199O</a:t>
            </a:r>
          </a:p>
          <a:p>
            <a:endParaRPr lang="en-US" dirty="0"/>
          </a:p>
        </p:txBody>
      </p:sp>
    </p:spTree>
    <p:extLst>
      <p:ext uri="{BB962C8B-B14F-4D97-AF65-F5344CB8AC3E}">
        <p14:creationId xmlns:p14="http://schemas.microsoft.com/office/powerpoint/2010/main" val="243940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Racial Zoning Outside of Oakland Affects Oakland</a:t>
            </a:r>
            <a:endParaRPr lang="en-US" dirty="0"/>
          </a:p>
        </p:txBody>
      </p:sp>
      <p:sp>
        <p:nvSpPr>
          <p:cNvPr id="3" name="Content Placeholder 2"/>
          <p:cNvSpPr>
            <a:spLocks noGrp="1"/>
          </p:cNvSpPr>
          <p:nvPr>
            <p:ph idx="1"/>
          </p:nvPr>
        </p:nvSpPr>
        <p:spPr/>
        <p:txBody>
          <a:bodyPr>
            <a:normAutofit fontScale="70000" lnSpcReduction="20000"/>
          </a:bodyPr>
          <a:lstStyle/>
          <a:p>
            <a:r>
              <a:rPr lang="en-US" dirty="0"/>
              <a:t>San Leandro, the suburban community bordering Oakland to the south, turned its covenants into “neighborhood protective associations,” or groups of homeowners that determined who could live in their neighborhood as long as “race and creed” were not taken into account. Such associations were extremely effective in maintaining San Leandro’s racial exclusivity and protecting property values. By 1970 blacks comprised thirty-four percent of Oakland’s population, while just eighty-four blacks lived in San Leandro, comprising just over one percent of the population. In 1980 the average house in San Leandro was worth $96,400, thirty thousand dollars more than the average house in Oakland--Title: A Tale of Two Cities: How the Government Caused and Maintained Racial Inequality in Oakland, California 1945- 1970</a:t>
            </a:r>
          </a:p>
          <a:p>
            <a:endParaRPr lang="en-US" dirty="0"/>
          </a:p>
        </p:txBody>
      </p:sp>
    </p:spTree>
    <p:extLst>
      <p:ext uri="{BB962C8B-B14F-4D97-AF65-F5344CB8AC3E}">
        <p14:creationId xmlns:p14="http://schemas.microsoft.com/office/powerpoint/2010/main" val="2400482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FHA and Segregation Part 2</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Federal Housing Administration’s Title 6 program guaranteed loans for private construction, but was restricted to white buyers doing little to help those of color. Thus, white suburban neighborhoods arose, many of which were built outside of the city limit in an attempt to avoid municipal building codes. With little assistance from the private sector, Blacks remained in West Oakland and relied on public housing programs. Claims of racial conflict by Oakland Housing Authority, however, necessitated segregation of these programs. Four all-Black projects were built in West Oakland, while corresponding white projects were built along bay flats in East Oakland.(11</a:t>
            </a:r>
            <a:r>
              <a:rPr lang="en-US" dirty="0" smtClean="0"/>
              <a:t>)</a:t>
            </a:r>
            <a:r>
              <a:rPr lang="en-US" dirty="0"/>
              <a:t> http://www.foundsf.org/index.php?title=The_Rise_and_Fall_of_Seventh_Street_in_Oakland</a:t>
            </a:r>
          </a:p>
          <a:p>
            <a:endParaRPr lang="en-US" dirty="0"/>
          </a:p>
          <a:p>
            <a:endParaRPr lang="en-US" dirty="0"/>
          </a:p>
        </p:txBody>
      </p:sp>
    </p:spTree>
    <p:extLst>
      <p:ext uri="{BB962C8B-B14F-4D97-AF65-F5344CB8AC3E}">
        <p14:creationId xmlns:p14="http://schemas.microsoft.com/office/powerpoint/2010/main" val="4110198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Blacks relied on public housing but little was available</a:t>
            </a:r>
            <a:endParaRPr lang="en-US" dirty="0"/>
          </a:p>
        </p:txBody>
      </p:sp>
      <p:sp>
        <p:nvSpPr>
          <p:cNvPr id="3" name="Content Placeholder 2"/>
          <p:cNvSpPr>
            <a:spLocks noGrp="1"/>
          </p:cNvSpPr>
          <p:nvPr>
            <p:ph idx="1"/>
          </p:nvPr>
        </p:nvSpPr>
        <p:spPr/>
        <p:txBody>
          <a:bodyPr/>
          <a:lstStyle/>
          <a:p>
            <a:r>
              <a:rPr lang="en-US" b="1" dirty="0"/>
              <a:t>In 1966, though an estimated 20,000 people were eligible for public housing in the city, Oakland had just 1,422 permanent public housing units</a:t>
            </a:r>
            <a:r>
              <a:rPr lang="en-US" dirty="0"/>
              <a:t>[14]</a:t>
            </a:r>
            <a:r>
              <a:rPr lang="en-US" b="1" dirty="0"/>
              <a:t>.</a:t>
            </a:r>
            <a:endParaRPr lang="en-US" dirty="0"/>
          </a:p>
          <a:p>
            <a:endParaRPr lang="en-US" dirty="0"/>
          </a:p>
        </p:txBody>
      </p:sp>
    </p:spTree>
    <p:extLst>
      <p:ext uri="{BB962C8B-B14F-4D97-AF65-F5344CB8AC3E}">
        <p14:creationId xmlns:p14="http://schemas.microsoft.com/office/powerpoint/2010/main" val="3113080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Demographics in West Oakland</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median income for African American, Latino, and Asian households in Oakland has declined since 2000. Citywide, White households had nearly double the median household income of any other racial or ethnic group,19 and Oakland was recently ranked as having the seventh-highest income inequality among cities in the nation.20 This income stratification will likely continue given labor market trends without significant interventions.</a:t>
            </a:r>
          </a:p>
          <a:p>
            <a:r>
              <a:rPr lang="en-US" u="sng" dirty="0">
                <a:hlinkClick r:id="rId2"/>
              </a:rPr>
              <a:t>http://www.policylink.org/sites/default/files/pl-report-oak-housing-070715.pdf</a:t>
            </a:r>
            <a:endParaRPr lang="en-US" dirty="0"/>
          </a:p>
          <a:p>
            <a:endParaRPr lang="en-US" dirty="0"/>
          </a:p>
        </p:txBody>
      </p:sp>
    </p:spTree>
    <p:extLst>
      <p:ext uri="{BB962C8B-B14F-4D97-AF65-F5344CB8AC3E}">
        <p14:creationId xmlns:p14="http://schemas.microsoft.com/office/powerpoint/2010/main" val="140481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Blacks are now the third largest racial group in </a:t>
            </a:r>
            <a:r>
              <a:rPr lang="en-US" dirty="0" err="1" smtClean="0"/>
              <a:t>Oaklnd</a:t>
            </a:r>
            <a:endParaRPr lang="en-US" dirty="0"/>
          </a:p>
        </p:txBody>
      </p:sp>
      <p:pic>
        <p:nvPicPr>
          <p:cNvPr id="4" name="Content Placeholder 3"/>
          <p:cNvPicPr>
            <a:picLocks noGrp="1"/>
          </p:cNvPicPr>
          <p:nvPr>
            <p:ph idx="1"/>
          </p:nvPr>
        </p:nvPicPr>
        <p:blipFill>
          <a:blip r:embed="rId2"/>
          <a:stretch>
            <a:fillRect/>
          </a:stretch>
        </p:blipFill>
        <p:spPr>
          <a:xfrm>
            <a:off x="304800" y="1143000"/>
            <a:ext cx="7986713" cy="5410200"/>
          </a:xfrm>
          <a:prstGeom prst="rect">
            <a:avLst/>
          </a:prstGeom>
        </p:spPr>
      </p:pic>
    </p:spTree>
    <p:extLst>
      <p:ext uri="{BB962C8B-B14F-4D97-AF65-F5344CB8AC3E}">
        <p14:creationId xmlns:p14="http://schemas.microsoft.com/office/powerpoint/2010/main" val="2039886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Challenges of Affordability</a:t>
            </a:r>
            <a:endParaRPr lang="en-US" dirty="0"/>
          </a:p>
        </p:txBody>
      </p:sp>
      <p:sp>
        <p:nvSpPr>
          <p:cNvPr id="3" name="Content Placeholder 2"/>
          <p:cNvSpPr>
            <a:spLocks noGrp="1"/>
          </p:cNvSpPr>
          <p:nvPr>
            <p:ph idx="1"/>
          </p:nvPr>
        </p:nvSpPr>
        <p:spPr/>
        <p:txBody>
          <a:bodyPr/>
          <a:lstStyle/>
          <a:p>
            <a:r>
              <a:rPr lang="en-US" u="sng" dirty="0">
                <a:hlinkClick r:id="rId2"/>
              </a:rPr>
              <a:t>Zillow’s analysis</a:t>
            </a:r>
            <a:r>
              <a:rPr lang="en-US" dirty="0"/>
              <a:t> shows that </a:t>
            </a:r>
            <a:r>
              <a:rPr lang="en-US" u="sng" dirty="0">
                <a:hlinkClick r:id="rId2"/>
              </a:rPr>
              <a:t>African Americans could afford </a:t>
            </a:r>
            <a:r>
              <a:rPr lang="en-US" dirty="0"/>
              <a:t>just five percent of the region's home listings in 2017 - the lowest percentage in the entire country, the data showed, compared to 42 percent for all homebuyers in San Francisco and Oakland.</a:t>
            </a:r>
          </a:p>
          <a:p>
            <a:endParaRPr lang="en-US" dirty="0"/>
          </a:p>
        </p:txBody>
      </p:sp>
    </p:spTree>
    <p:extLst>
      <p:ext uri="{BB962C8B-B14F-4D97-AF65-F5344CB8AC3E}">
        <p14:creationId xmlns:p14="http://schemas.microsoft.com/office/powerpoint/2010/main" val="18868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49493"/>
            <a:ext cx="4259090" cy="639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846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Challenges for our Youth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3206" y="1371600"/>
            <a:ext cx="6081028" cy="4401610"/>
          </a:xfrm>
        </p:spPr>
      </p:pic>
    </p:spTree>
    <p:extLst>
      <p:ext uri="{BB962C8B-B14F-4D97-AF65-F5344CB8AC3E}">
        <p14:creationId xmlns:p14="http://schemas.microsoft.com/office/powerpoint/2010/main" val="3984619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“An African-American born in West Oakland can expect to die almost 15 years earlier than a White person born in the Hills” –</a:t>
            </a:r>
            <a:r>
              <a:rPr lang="en-US" u="sng" dirty="0" smtClean="0">
                <a:hlinkClick r:id="rId2"/>
              </a:rPr>
              <a:t>Alameda County Public Health Department Report</a:t>
            </a:r>
            <a:endParaRPr lang="en-US" dirty="0" smtClean="0"/>
          </a:p>
          <a:p>
            <a:endParaRPr lang="en-US" dirty="0"/>
          </a:p>
        </p:txBody>
      </p:sp>
    </p:spTree>
    <p:extLst>
      <p:ext uri="{BB962C8B-B14F-4D97-AF65-F5344CB8AC3E}">
        <p14:creationId xmlns:p14="http://schemas.microsoft.com/office/powerpoint/2010/main" val="211845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438400"/>
            <a:ext cx="6477000" cy="923330"/>
          </a:xfrm>
          <a:prstGeom prst="rect">
            <a:avLst/>
          </a:prstGeom>
        </p:spPr>
        <p:txBody>
          <a:bodyPr wrap="square">
            <a:spAutoFit/>
          </a:bodyPr>
          <a:lstStyle/>
          <a:p>
            <a:r>
              <a:rPr lang="en-US" dirty="0"/>
              <a:t>“An African-American born in West Oakland can expect to die almost 15 years earlier than a White person born in the Hills” –</a:t>
            </a:r>
            <a:r>
              <a:rPr lang="en-US" u="sng" dirty="0">
                <a:hlinkClick r:id="rId2"/>
              </a:rPr>
              <a:t>Alameda County Public Health Department Report</a:t>
            </a:r>
            <a:endParaRPr lang="en-US" dirty="0"/>
          </a:p>
        </p:txBody>
      </p:sp>
    </p:spTree>
    <p:extLst>
      <p:ext uri="{BB962C8B-B14F-4D97-AF65-F5344CB8AC3E}">
        <p14:creationId xmlns:p14="http://schemas.microsoft.com/office/powerpoint/2010/main" val="294600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joshbegley.com/redlining/maps/oakland.jp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05877"/>
            <a:ext cx="5943600" cy="4246245"/>
          </a:xfrm>
          <a:prstGeom prst="rect">
            <a:avLst/>
          </a:prstGeom>
          <a:noFill/>
          <a:ln>
            <a:noFill/>
          </a:ln>
        </p:spPr>
      </p:pic>
      <p:sp>
        <p:nvSpPr>
          <p:cNvPr id="3" name="Title 2"/>
          <p:cNvSpPr>
            <a:spLocks noGrp="1"/>
          </p:cNvSpPr>
          <p:nvPr>
            <p:ph type="title"/>
          </p:nvPr>
        </p:nvSpPr>
        <p:spPr/>
        <p:txBody>
          <a:bodyPr>
            <a:normAutofit fontScale="90000"/>
          </a:bodyPr>
          <a:lstStyle/>
          <a:p>
            <a:r>
              <a:rPr lang="en-US" dirty="0" smtClean="0"/>
              <a:t>Redlining in Oakland Created Segregation that Still Affect us</a:t>
            </a:r>
            <a:endParaRPr lang="en-US"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382969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Stress in Oakland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159" y="1600200"/>
            <a:ext cx="8071682" cy="4525963"/>
          </a:xfrm>
        </p:spPr>
      </p:pic>
    </p:spTree>
    <p:extLst>
      <p:ext uri="{BB962C8B-B14F-4D97-AF65-F5344CB8AC3E}">
        <p14:creationId xmlns:p14="http://schemas.microsoft.com/office/powerpoint/2010/main" val="193832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Asthma Rates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6190" y="1600200"/>
            <a:ext cx="7171619" cy="4525963"/>
          </a:xfrm>
        </p:spPr>
      </p:pic>
    </p:spTree>
    <p:extLst>
      <p:ext uri="{BB962C8B-B14F-4D97-AF65-F5344CB8AC3E}">
        <p14:creationId xmlns:p14="http://schemas.microsoft.com/office/powerpoint/2010/main" val="3729342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Performance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03899"/>
            <a:ext cx="8229600" cy="4118564"/>
          </a:xfrm>
        </p:spPr>
      </p:pic>
    </p:spTree>
    <p:extLst>
      <p:ext uri="{BB962C8B-B14F-4D97-AF65-F5344CB8AC3E}">
        <p14:creationId xmlns:p14="http://schemas.microsoft.com/office/powerpoint/2010/main" val="2558602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schools 4 miles apart- chasms of opportunity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0535127"/>
              </p:ext>
            </p:extLst>
          </p:nvPr>
        </p:nvGraphicFramePr>
        <p:xfrm>
          <a:off x="1219200" y="1524001"/>
          <a:ext cx="6781800" cy="3870038"/>
        </p:xfrm>
        <a:graphic>
          <a:graphicData uri="http://schemas.openxmlformats.org/drawingml/2006/table">
            <a:tbl>
              <a:tblPr firstRow="1" firstCol="1" bandRow="1">
                <a:tableStyleId>{5C22544A-7EE6-4342-B048-85BDC9FD1C3A}</a:tableStyleId>
              </a:tblPr>
              <a:tblGrid>
                <a:gridCol w="1356360"/>
                <a:gridCol w="1356360"/>
                <a:gridCol w="1356360"/>
                <a:gridCol w="1356360"/>
                <a:gridCol w="1356360"/>
              </a:tblGrid>
              <a:tr h="413147">
                <a:tc>
                  <a:txBody>
                    <a:bodyPr/>
                    <a:lstStyle/>
                    <a:p>
                      <a:pPr marL="0" marR="0">
                        <a:lnSpc>
                          <a:spcPct val="115000"/>
                        </a:lnSpc>
                        <a:spcBef>
                          <a:spcPts val="0"/>
                        </a:spcBef>
                        <a:spcAft>
                          <a:spcPts val="1800"/>
                        </a:spcAft>
                      </a:pPr>
                      <a:r>
                        <a:rPr lang="en-US" sz="1200" dirty="0">
                          <a:effectLst/>
                        </a:rPr>
                        <a:t>School</a:t>
                      </a:r>
                      <a:endParaRPr lang="en-US" sz="1100" dirty="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School A</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School B</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School C</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School D</a:t>
                      </a:r>
                      <a:endParaRPr lang="en-US" sz="1100">
                        <a:effectLst/>
                        <a:latin typeface="Calibri"/>
                        <a:ea typeface="Calibri"/>
                        <a:cs typeface="Times New Roman"/>
                      </a:endParaRPr>
                    </a:p>
                  </a:txBody>
                  <a:tcPr marL="57150" marR="57150" marT="57150" marB="57150" anchor="ctr"/>
                </a:tc>
              </a:tr>
              <a:tr h="691378">
                <a:tc>
                  <a:txBody>
                    <a:bodyPr/>
                    <a:lstStyle/>
                    <a:p>
                      <a:pPr marL="0" marR="0">
                        <a:lnSpc>
                          <a:spcPct val="115000"/>
                        </a:lnSpc>
                        <a:spcBef>
                          <a:spcPts val="0"/>
                        </a:spcBef>
                        <a:spcAft>
                          <a:spcPts val="1800"/>
                        </a:spcAft>
                      </a:pPr>
                      <a:r>
                        <a:rPr lang="en-US" sz="1200">
                          <a:effectLst/>
                        </a:rPr>
                        <a:t>Free/reduced lunch</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b="1">
                          <a:effectLst/>
                        </a:rPr>
                        <a:t>92%</a:t>
                      </a:r>
                      <a:endParaRPr lang="en-US" sz="1100" b="1">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b="1" dirty="0">
                          <a:effectLst/>
                        </a:rPr>
                        <a:t>1%</a:t>
                      </a:r>
                      <a:endParaRPr lang="en-US" sz="1100" b="1" dirty="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74%</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8%</a:t>
                      </a:r>
                      <a:endParaRPr lang="en-US" sz="1100">
                        <a:effectLst/>
                        <a:latin typeface="Calibri"/>
                        <a:ea typeface="Calibri"/>
                        <a:cs typeface="Times New Roman"/>
                      </a:endParaRPr>
                    </a:p>
                  </a:txBody>
                  <a:tcPr marL="57150" marR="57150" marT="57150" marB="57150" anchor="ctr"/>
                </a:tc>
              </a:tr>
              <a:tr h="691378">
                <a:tc>
                  <a:txBody>
                    <a:bodyPr/>
                    <a:lstStyle/>
                    <a:p>
                      <a:pPr marL="0" marR="0">
                        <a:lnSpc>
                          <a:spcPct val="115000"/>
                        </a:lnSpc>
                        <a:spcBef>
                          <a:spcPts val="0"/>
                        </a:spcBef>
                        <a:spcAft>
                          <a:spcPts val="1800"/>
                        </a:spcAft>
                      </a:pPr>
                      <a:r>
                        <a:rPr lang="en-US" sz="1200" b="1">
                          <a:effectLst/>
                        </a:rPr>
                        <a:t>Reading proficiency</a:t>
                      </a:r>
                      <a:endParaRPr lang="en-US" sz="1100" b="1">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b="1" dirty="0">
                          <a:effectLst/>
                        </a:rPr>
                        <a:t>0%</a:t>
                      </a:r>
                      <a:endParaRPr lang="en-US" sz="1100" b="1" dirty="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b="1" dirty="0">
                          <a:effectLst/>
                        </a:rPr>
                        <a:t>89%</a:t>
                      </a:r>
                      <a:endParaRPr lang="en-US" sz="1100" b="1" dirty="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13%</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79%</a:t>
                      </a:r>
                      <a:endParaRPr lang="en-US" sz="1100">
                        <a:effectLst/>
                        <a:latin typeface="Calibri"/>
                        <a:ea typeface="Calibri"/>
                        <a:cs typeface="Times New Roman"/>
                      </a:endParaRPr>
                    </a:p>
                  </a:txBody>
                  <a:tcPr marL="57150" marR="57150" marT="57150" marB="57150" anchor="ctr"/>
                </a:tc>
              </a:tr>
              <a:tr h="413147">
                <a:tc>
                  <a:txBody>
                    <a:bodyPr/>
                    <a:lstStyle/>
                    <a:p>
                      <a:pPr marL="0" marR="0">
                        <a:lnSpc>
                          <a:spcPct val="115000"/>
                        </a:lnSpc>
                        <a:spcBef>
                          <a:spcPts val="0"/>
                        </a:spcBef>
                        <a:spcAft>
                          <a:spcPts val="1800"/>
                        </a:spcAft>
                      </a:pPr>
                      <a:r>
                        <a:rPr lang="en-US" sz="1200">
                          <a:effectLst/>
                        </a:rPr>
                        <a:t>Math Proficiency</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1%</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88%</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15%</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78%</a:t>
                      </a:r>
                      <a:endParaRPr lang="en-US" sz="1100">
                        <a:effectLst/>
                        <a:latin typeface="Calibri"/>
                        <a:ea typeface="Calibri"/>
                        <a:cs typeface="Times New Roman"/>
                      </a:endParaRPr>
                    </a:p>
                  </a:txBody>
                  <a:tcPr marL="57150" marR="57150" marT="57150" marB="57150" anchor="ctr"/>
                </a:tc>
              </a:tr>
              <a:tr h="969610">
                <a:tc>
                  <a:txBody>
                    <a:bodyPr/>
                    <a:lstStyle/>
                    <a:p>
                      <a:pPr marL="0" marR="0">
                        <a:lnSpc>
                          <a:spcPct val="115000"/>
                        </a:lnSpc>
                        <a:spcBef>
                          <a:spcPts val="0"/>
                        </a:spcBef>
                        <a:spcAft>
                          <a:spcPts val="1800"/>
                        </a:spcAft>
                      </a:pPr>
                      <a:r>
                        <a:rPr lang="en-US" sz="1200">
                          <a:effectLst/>
                        </a:rPr>
                        <a:t>Driving Distance form School A in miles</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N/A</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3.7</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4.0, less than .5 miles from school B</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6.6</a:t>
                      </a:r>
                      <a:endParaRPr lang="en-US" sz="1100">
                        <a:effectLst/>
                        <a:latin typeface="Calibri"/>
                        <a:ea typeface="Calibri"/>
                        <a:cs typeface="Times New Roman"/>
                      </a:endParaRPr>
                    </a:p>
                  </a:txBody>
                  <a:tcPr marL="57150" marR="57150" marT="57150" marB="57150" anchor="ctr"/>
                </a:tc>
              </a:tr>
              <a:tr h="691378">
                <a:tc>
                  <a:txBody>
                    <a:bodyPr/>
                    <a:lstStyle/>
                    <a:p>
                      <a:pPr marL="0" marR="0">
                        <a:lnSpc>
                          <a:spcPct val="115000"/>
                        </a:lnSpc>
                        <a:spcBef>
                          <a:spcPts val="0"/>
                        </a:spcBef>
                        <a:spcAft>
                          <a:spcPts val="1800"/>
                        </a:spcAft>
                      </a:pPr>
                      <a:r>
                        <a:rPr lang="en-US" sz="1200">
                          <a:effectLst/>
                        </a:rPr>
                        <a:t>% African American</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62.7%</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1.9%</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a:effectLst/>
                        </a:rPr>
                        <a:t>53.5%</a:t>
                      </a:r>
                      <a:endParaRPr lang="en-US" sz="1100">
                        <a:effectLst/>
                        <a:latin typeface="Calibri"/>
                        <a:ea typeface="Calibri"/>
                        <a:cs typeface="Times New Roman"/>
                      </a:endParaRPr>
                    </a:p>
                  </a:txBody>
                  <a:tcPr marL="57150" marR="57150" marT="57150" marB="57150" anchor="ctr"/>
                </a:tc>
                <a:tc>
                  <a:txBody>
                    <a:bodyPr/>
                    <a:lstStyle/>
                    <a:p>
                      <a:pPr marL="0" marR="0">
                        <a:lnSpc>
                          <a:spcPct val="115000"/>
                        </a:lnSpc>
                        <a:spcBef>
                          <a:spcPts val="0"/>
                        </a:spcBef>
                        <a:spcAft>
                          <a:spcPts val="1800"/>
                        </a:spcAft>
                      </a:pPr>
                      <a:r>
                        <a:rPr lang="en-US" sz="1200" dirty="0">
                          <a:effectLst/>
                        </a:rPr>
                        <a:t>7.4%</a:t>
                      </a:r>
                      <a:endParaRPr lang="en-US" sz="1100" dirty="0">
                        <a:effectLst/>
                        <a:latin typeface="Calibri"/>
                        <a:ea typeface="Calibri"/>
                        <a:cs typeface="Times New Roman"/>
                      </a:endParaRPr>
                    </a:p>
                  </a:txBody>
                  <a:tcPr marL="57150" marR="57150" marT="57150" marB="57150" anchor="ctr"/>
                </a:tc>
              </a:tr>
            </a:tbl>
          </a:graphicData>
        </a:graphic>
      </p:graphicFrame>
    </p:spTree>
    <p:extLst>
      <p:ext uri="{BB962C8B-B14F-4D97-AF65-F5344CB8AC3E}">
        <p14:creationId xmlns:p14="http://schemas.microsoft.com/office/powerpoint/2010/main" val="3376162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Urban Redevelopment Hurt West Oakland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The ORA’s first project would be telling of its character: the Acorn Project designated about 50 blocks in West Oakland for demolition, including parts of the historic heart of black Oakland, 7th Street. On top of that, construction did not begin in Acorn until five years after demolition was completed, leaving a giant barren area in the middle of West Oakland. By the mid 60s, the demolition policies of the ORA would create deep scars in the black neighborhoods close to downtown[10].</a:t>
            </a:r>
            <a:endParaRPr lang="en-US" dirty="0"/>
          </a:p>
          <a:p>
            <a:endParaRPr lang="en-US" dirty="0"/>
          </a:p>
        </p:txBody>
      </p:sp>
    </p:spTree>
    <p:extLst>
      <p:ext uri="{BB962C8B-B14F-4D97-AF65-F5344CB8AC3E}">
        <p14:creationId xmlns:p14="http://schemas.microsoft.com/office/powerpoint/2010/main" val="2427394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927</Words>
  <Application>Microsoft Office PowerPoint</Application>
  <PresentationFormat>On-screen Show (4:3)</PresentationFormat>
  <Paragraphs>64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Color of Law and the Geography of Opportunity in West Oakland</vt:lpstr>
      <vt:lpstr>PowerPoint Presentation</vt:lpstr>
      <vt:lpstr>PowerPoint Presentation</vt:lpstr>
      <vt:lpstr>Redlining in Oakland Created Segregation that Still Affect us</vt:lpstr>
      <vt:lpstr>Environmental Stress in Oakland</vt:lpstr>
      <vt:lpstr>Asthma Rates</vt:lpstr>
      <vt:lpstr>School Performance</vt:lpstr>
      <vt:lpstr>4 schools 4 miles apart- chasms of opportunity</vt:lpstr>
      <vt:lpstr>Urban Redevelopment Hurt West Oakland</vt:lpstr>
      <vt:lpstr>A Scar in the Middle of the Black Community</vt:lpstr>
      <vt:lpstr>Redevelopment Helps the Suburbs not the West</vt:lpstr>
      <vt:lpstr>Housing Policy Hurt</vt:lpstr>
      <vt:lpstr>The FHA Created the Ghetto</vt:lpstr>
      <vt:lpstr>Racial Zoning Outside of Oakland Affects Oakland</vt:lpstr>
      <vt:lpstr>The FHA and Segregation Part 2</vt:lpstr>
      <vt:lpstr>Blacks relied on public housing but little was available</vt:lpstr>
      <vt:lpstr>Changing Demographics in West Oakland</vt:lpstr>
      <vt:lpstr>Blacks are now the third largest racial group in Oaklnd</vt:lpstr>
      <vt:lpstr>The Challenges of Affordability</vt:lpstr>
      <vt:lpstr>Academic Challenges for our Youth</vt:lpstr>
      <vt:lpstr>PowerPoint Presentation</vt:lpstr>
    </vt:vector>
  </TitlesOfParts>
  <Company>Fahari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Color of Law and the Geography of Opportunity in West Oakland</dc:title>
  <dc:creator>dirk tillotson</dc:creator>
  <cp:lastModifiedBy>dirk tillotson</cp:lastModifiedBy>
  <cp:revision>5</cp:revision>
  <dcterms:created xsi:type="dcterms:W3CDTF">2018-05-09T00:22:08Z</dcterms:created>
  <dcterms:modified xsi:type="dcterms:W3CDTF">2018-05-09T18:46:50Z</dcterms:modified>
</cp:coreProperties>
</file>